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67275" cy="21396325"/>
  <p:notesSz cx="26974800" cy="36118800"/>
  <p:defaultTextStyle>
    <a:defPPr>
      <a:defRPr lang="en-US"/>
    </a:defPPr>
    <a:lvl1pPr marL="0" algn="l" defTabSz="3657112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28555" algn="l" defTabSz="3657112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57112" algn="l" defTabSz="3657112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85667" algn="l" defTabSz="3657112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314222" algn="l" defTabSz="3657112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142779" algn="l" defTabSz="3657112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971334" algn="l" defTabSz="3657112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799892" algn="l" defTabSz="3657112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628446" algn="l" defTabSz="3657112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4" d="100"/>
          <a:sy n="24" d="100"/>
        </p:scale>
        <p:origin x="-1752" y="-72"/>
      </p:cViewPr>
      <p:guideLst>
        <p:guide orient="horz" pos="673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6646730"/>
            <a:ext cx="25727184" cy="45863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12124584"/>
            <a:ext cx="21187093" cy="54679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8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4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9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5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0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33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3774" y="856853"/>
            <a:ext cx="6810137" cy="182562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364" y="856853"/>
            <a:ext cx="19925956" cy="182562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42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6" y="13749121"/>
            <a:ext cx="25727184" cy="4249548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6" y="9068683"/>
            <a:ext cx="25727184" cy="4680445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67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135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702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270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838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405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297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54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7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364" y="4992484"/>
            <a:ext cx="13368046" cy="14120585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5865" y="4992484"/>
            <a:ext cx="13368046" cy="14120585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4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4789411"/>
            <a:ext cx="13373303" cy="199599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676" indent="0">
              <a:buNone/>
              <a:defRPr sz="6500" b="1"/>
            </a:lvl2pPr>
            <a:lvl3pPr marL="2951353" indent="0">
              <a:buNone/>
              <a:defRPr sz="5800" b="1"/>
            </a:lvl3pPr>
            <a:lvl4pPr marL="4427029" indent="0">
              <a:buNone/>
              <a:defRPr sz="5200" b="1"/>
            </a:lvl4pPr>
            <a:lvl5pPr marL="5902705" indent="0">
              <a:buNone/>
              <a:defRPr sz="5200" b="1"/>
            </a:lvl5pPr>
            <a:lvl6pPr marL="7378382" indent="0">
              <a:buNone/>
              <a:defRPr sz="5200" b="1"/>
            </a:lvl6pPr>
            <a:lvl7pPr marL="8854058" indent="0">
              <a:buNone/>
              <a:defRPr sz="5200" b="1"/>
            </a:lvl7pPr>
            <a:lvl8pPr marL="10329731" indent="0">
              <a:buNone/>
              <a:defRPr sz="5200" b="1"/>
            </a:lvl8pPr>
            <a:lvl9pPr marL="11805411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4" y="6785408"/>
            <a:ext cx="13373303" cy="12327653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60" y="4789411"/>
            <a:ext cx="13378556" cy="199599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676" indent="0">
              <a:buNone/>
              <a:defRPr sz="6500" b="1"/>
            </a:lvl2pPr>
            <a:lvl3pPr marL="2951353" indent="0">
              <a:buNone/>
              <a:defRPr sz="5800" b="1"/>
            </a:lvl3pPr>
            <a:lvl4pPr marL="4427029" indent="0">
              <a:buNone/>
              <a:defRPr sz="5200" b="1"/>
            </a:lvl4pPr>
            <a:lvl5pPr marL="5902705" indent="0">
              <a:buNone/>
              <a:defRPr sz="5200" b="1"/>
            </a:lvl5pPr>
            <a:lvl6pPr marL="7378382" indent="0">
              <a:buNone/>
              <a:defRPr sz="5200" b="1"/>
            </a:lvl6pPr>
            <a:lvl7pPr marL="8854058" indent="0">
              <a:buNone/>
              <a:defRPr sz="5200" b="1"/>
            </a:lvl7pPr>
            <a:lvl8pPr marL="10329731" indent="0">
              <a:buNone/>
              <a:defRPr sz="5200" b="1"/>
            </a:lvl8pPr>
            <a:lvl9pPr marL="11805411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60" y="6785408"/>
            <a:ext cx="13378556" cy="12327653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5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9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43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72" y="851891"/>
            <a:ext cx="9957725" cy="3625488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4" y="851898"/>
            <a:ext cx="16920247" cy="1826117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72" y="4477387"/>
            <a:ext cx="9957725" cy="14635682"/>
          </a:xfrm>
        </p:spPr>
        <p:txBody>
          <a:bodyPr/>
          <a:lstStyle>
            <a:lvl1pPr marL="0" indent="0">
              <a:buNone/>
              <a:defRPr sz="4500"/>
            </a:lvl1pPr>
            <a:lvl2pPr marL="1475676" indent="0">
              <a:buNone/>
              <a:defRPr sz="3900"/>
            </a:lvl2pPr>
            <a:lvl3pPr marL="2951353" indent="0">
              <a:buNone/>
              <a:defRPr sz="3200"/>
            </a:lvl3pPr>
            <a:lvl4pPr marL="4427029" indent="0">
              <a:buNone/>
              <a:defRPr sz="2900"/>
            </a:lvl4pPr>
            <a:lvl5pPr marL="5902705" indent="0">
              <a:buNone/>
              <a:defRPr sz="2900"/>
            </a:lvl5pPr>
            <a:lvl6pPr marL="7378382" indent="0">
              <a:buNone/>
              <a:defRPr sz="2900"/>
            </a:lvl6pPr>
            <a:lvl7pPr marL="8854058" indent="0">
              <a:buNone/>
              <a:defRPr sz="2900"/>
            </a:lvl7pPr>
            <a:lvl8pPr marL="10329731" indent="0">
              <a:buNone/>
              <a:defRPr sz="2900"/>
            </a:lvl8pPr>
            <a:lvl9pPr marL="11805411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3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8" y="14977428"/>
            <a:ext cx="18160365" cy="176817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8" y="1911801"/>
            <a:ext cx="18160365" cy="12837795"/>
          </a:xfrm>
        </p:spPr>
        <p:txBody>
          <a:bodyPr/>
          <a:lstStyle>
            <a:lvl1pPr marL="0" indent="0">
              <a:buNone/>
              <a:defRPr sz="10300"/>
            </a:lvl1pPr>
            <a:lvl2pPr marL="1475676" indent="0">
              <a:buNone/>
              <a:defRPr sz="9000"/>
            </a:lvl2pPr>
            <a:lvl3pPr marL="2951353" indent="0">
              <a:buNone/>
              <a:defRPr sz="7700"/>
            </a:lvl3pPr>
            <a:lvl4pPr marL="4427029" indent="0">
              <a:buNone/>
              <a:defRPr sz="6500"/>
            </a:lvl4pPr>
            <a:lvl5pPr marL="5902705" indent="0">
              <a:buNone/>
              <a:defRPr sz="6500"/>
            </a:lvl5pPr>
            <a:lvl6pPr marL="7378382" indent="0">
              <a:buNone/>
              <a:defRPr sz="6500"/>
            </a:lvl6pPr>
            <a:lvl7pPr marL="8854058" indent="0">
              <a:buNone/>
              <a:defRPr sz="6500"/>
            </a:lvl7pPr>
            <a:lvl8pPr marL="10329731" indent="0">
              <a:buNone/>
              <a:defRPr sz="6500"/>
            </a:lvl8pPr>
            <a:lvl9pPr marL="11805411" indent="0">
              <a:buNone/>
              <a:defRPr sz="6500"/>
            </a:lvl9pPr>
          </a:lstStyle>
          <a:p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8" y="16745598"/>
            <a:ext cx="18160365" cy="2511095"/>
          </a:xfrm>
        </p:spPr>
        <p:txBody>
          <a:bodyPr/>
          <a:lstStyle>
            <a:lvl1pPr marL="0" indent="0">
              <a:buNone/>
              <a:defRPr sz="4500"/>
            </a:lvl1pPr>
            <a:lvl2pPr marL="1475676" indent="0">
              <a:buNone/>
              <a:defRPr sz="3900"/>
            </a:lvl2pPr>
            <a:lvl3pPr marL="2951353" indent="0">
              <a:buNone/>
              <a:defRPr sz="3200"/>
            </a:lvl3pPr>
            <a:lvl4pPr marL="4427029" indent="0">
              <a:buNone/>
              <a:defRPr sz="2900"/>
            </a:lvl4pPr>
            <a:lvl5pPr marL="5902705" indent="0">
              <a:buNone/>
              <a:defRPr sz="2900"/>
            </a:lvl5pPr>
            <a:lvl6pPr marL="7378382" indent="0">
              <a:buNone/>
              <a:defRPr sz="2900"/>
            </a:lvl6pPr>
            <a:lvl7pPr marL="8854058" indent="0">
              <a:buNone/>
              <a:defRPr sz="2900"/>
            </a:lvl7pPr>
            <a:lvl8pPr marL="10329731" indent="0">
              <a:buNone/>
              <a:defRPr sz="2900"/>
            </a:lvl8pPr>
            <a:lvl9pPr marL="11805411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D307-176B-4D78-836E-8019EAB19CFB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2EB1-2C5D-4A72-887F-5657463429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3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856845"/>
            <a:ext cx="27240548" cy="3566054"/>
          </a:xfrm>
          <a:prstGeom prst="rect">
            <a:avLst/>
          </a:prstGeom>
        </p:spPr>
        <p:txBody>
          <a:bodyPr vert="horz" lIns="295137" tIns="147568" rIns="295137" bIns="14756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4992484"/>
            <a:ext cx="27240548" cy="14120585"/>
          </a:xfrm>
          <a:prstGeom prst="rect">
            <a:avLst/>
          </a:prstGeom>
        </p:spPr>
        <p:txBody>
          <a:bodyPr vert="horz" lIns="295137" tIns="147568" rIns="295137" bIns="1475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19831225"/>
            <a:ext cx="7062364" cy="1139156"/>
          </a:xfrm>
          <a:prstGeom prst="rect">
            <a:avLst/>
          </a:prstGeom>
        </p:spPr>
        <p:txBody>
          <a:bodyPr vert="horz" lIns="295137" tIns="147568" rIns="295137" bIns="147568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BD307-176B-4D78-836E-8019EAB19CFB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19831225"/>
            <a:ext cx="9584637" cy="1139156"/>
          </a:xfrm>
          <a:prstGeom prst="rect">
            <a:avLst/>
          </a:prstGeom>
        </p:spPr>
        <p:txBody>
          <a:bodyPr vert="horz" lIns="295137" tIns="147568" rIns="295137" bIns="147568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19831225"/>
            <a:ext cx="7062364" cy="1139156"/>
          </a:xfrm>
          <a:prstGeom prst="rect">
            <a:avLst/>
          </a:prstGeom>
        </p:spPr>
        <p:txBody>
          <a:bodyPr vert="horz" lIns="295137" tIns="147568" rIns="295137" bIns="147568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2EB1-2C5D-4A72-887F-5657463429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295135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756" indent="-1106756" algn="l" defTabSz="2951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7975" indent="-922299" algn="l" defTabSz="295135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191" indent="-737835" algn="l" defTabSz="2951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4864" indent="-737835" algn="l" defTabSz="295135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0540" indent="-737835" algn="l" defTabSz="295135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6217" indent="-737835" algn="l" defTabSz="2951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1893" indent="-737835" algn="l" defTabSz="2951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7569" indent="-737835" algn="l" defTabSz="2951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3246" indent="-737835" algn="l" defTabSz="2951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135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676" algn="l" defTabSz="295135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353" algn="l" defTabSz="295135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029" algn="l" defTabSz="295135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2705" algn="l" defTabSz="295135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8382" algn="l" defTabSz="295135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4058" algn="l" defTabSz="295135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29731" algn="l" defTabSz="295135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5411" algn="l" defTabSz="295135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1122"/>
          <p:cNvSpPr>
            <a:spLocks noChangeArrowheads="1"/>
          </p:cNvSpPr>
          <p:nvPr/>
        </p:nvSpPr>
        <p:spPr bwMode="auto">
          <a:xfrm>
            <a:off x="15217716" y="3788933"/>
            <a:ext cx="14061672" cy="10831891"/>
          </a:xfrm>
          <a:prstGeom prst="roundRect">
            <a:avLst>
              <a:gd name="adj" fmla="val 5427"/>
            </a:avLst>
          </a:prstGeom>
          <a:solidFill>
            <a:schemeClr val="bg1"/>
          </a:solidFill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91428" tIns="45712" rIns="91428" bIns="45712" anchor="ctr">
            <a:prstTxWarp prst="textNoShape">
              <a:avLst/>
            </a:prstTxWarp>
          </a:bodyPr>
          <a:lstStyle/>
          <a:p>
            <a:pPr defTabSz="3761874"/>
            <a:endParaRPr lang="zh-CN" altLang="en-US" sz="3900" b="1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4" name="Text Box 995"/>
          <p:cNvSpPr txBox="1">
            <a:spLocks noChangeArrowheads="1"/>
          </p:cNvSpPr>
          <p:nvPr/>
        </p:nvSpPr>
        <p:spPr bwMode="auto">
          <a:xfrm>
            <a:off x="378343" y="20679348"/>
            <a:ext cx="29440529" cy="9799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376153" tIns="188076" rIns="376153" bIns="188076">
            <a:prstTxWarp prst="textNoShape">
              <a:avLst/>
            </a:prstTxWarp>
            <a:spAutoFit/>
          </a:bodyPr>
          <a:lstStyle/>
          <a:p>
            <a:pPr algn="ctr" defTabSz="3761874"/>
            <a:r>
              <a:rPr lang="en-US" altLang="zh-CN" sz="3900" i="1" dirty="0">
                <a:ea typeface="宋体" pitchFamily="-65" charset="-122"/>
                <a:cs typeface="宋体" pitchFamily="-65" charset="-122"/>
              </a:rPr>
              <a:t>Mona School of Engineering, University of the West Indies</a:t>
            </a:r>
            <a:endParaRPr lang="en-US" altLang="zh-CN" sz="3900" i="1" dirty="0"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152" name="Text Box 1135"/>
          <p:cNvSpPr txBox="1">
            <a:spLocks noChangeArrowheads="1"/>
          </p:cNvSpPr>
          <p:nvPr/>
        </p:nvSpPr>
        <p:spPr bwMode="auto">
          <a:xfrm>
            <a:off x="15469945" y="5699504"/>
            <a:ext cx="1377537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2" rIns="91428" bIns="45712">
            <a:prstTxWarp prst="textNoShape">
              <a:avLst/>
            </a:prstTxWarp>
            <a:spAutoFit/>
          </a:bodyPr>
          <a:lstStyle/>
          <a:p>
            <a:pPr marL="304761" indent="-304761">
              <a:spcBef>
                <a:spcPct val="0"/>
              </a:spcBef>
              <a:buFontTx/>
              <a:buChar char="•"/>
            </a:pPr>
            <a:r>
              <a:rPr lang="en-US" sz="32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Show the data that you have generated, and talk about what it means.</a:t>
            </a:r>
          </a:p>
          <a:p>
            <a:pPr marL="304761" indent="-304761">
              <a:spcBef>
                <a:spcPct val="0"/>
              </a:spcBef>
              <a:buFontTx/>
              <a:buChar char="•"/>
            </a:pPr>
            <a:endParaRPr lang="en-US" sz="3200" b="1" dirty="0">
              <a:latin typeface="Arial" pitchFamily="-65" charset="0"/>
              <a:ea typeface="PMingLiU" pitchFamily="18" charset="-120"/>
              <a:cs typeface="PMingLiU" pitchFamily="18" charset="-120"/>
            </a:endParaRPr>
          </a:p>
        </p:txBody>
      </p:sp>
      <p:sp>
        <p:nvSpPr>
          <p:cNvPr id="5" name="Text Box 996"/>
          <p:cNvSpPr txBox="1">
            <a:spLocks noChangeArrowheads="1"/>
          </p:cNvSpPr>
          <p:nvPr/>
        </p:nvSpPr>
        <p:spPr bwMode="auto">
          <a:xfrm>
            <a:off x="4161750" y="277636"/>
            <a:ext cx="22532305" cy="11849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1428" tIns="45712" rIns="91428" bIns="45712">
            <a:prstTxWarp prst="textNoShape">
              <a:avLst/>
            </a:prstTxWarp>
            <a:spAutoFit/>
          </a:bodyPr>
          <a:lstStyle/>
          <a:p>
            <a:pPr algn="ctr" defTabSz="3761874"/>
            <a:r>
              <a:rPr lang="en-US" altLang="zh-CN" b="1" dirty="0" smtClean="0">
                <a:latin typeface="Arial" pitchFamily="-65" charset="0"/>
                <a:ea typeface="宋体" pitchFamily="-65" charset="-122"/>
                <a:cs typeface="宋体" pitchFamily="-65" charset="-122"/>
              </a:rPr>
              <a:t>Your Project Title Here</a:t>
            </a:r>
          </a:p>
        </p:txBody>
      </p:sp>
      <p:sp>
        <p:nvSpPr>
          <p:cNvPr id="6" name="Text Box 1007"/>
          <p:cNvSpPr txBox="1">
            <a:spLocks noChangeArrowheads="1"/>
          </p:cNvSpPr>
          <p:nvPr/>
        </p:nvSpPr>
        <p:spPr bwMode="auto">
          <a:xfrm>
            <a:off x="6936252" y="1388371"/>
            <a:ext cx="16692544" cy="21236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1428" tIns="45712" rIns="91428" bIns="45712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>
                <a:latin typeface="Arial" pitchFamily="34" charset="0"/>
                <a:cs typeface="Arial" pitchFamily="34" charset="0"/>
              </a:rPr>
              <a:t>Student Name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Lindon Falconer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Paul Aiken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Andre Coy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Mona School of Engineering, </a:t>
            </a:r>
            <a:r>
              <a:rPr lang="en-US" sz="32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Department of Physics</a:t>
            </a:r>
          </a:p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University of the West Indies, Mona, Jamaica</a:t>
            </a:r>
          </a:p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student.name@gmail.com, {lindon.falconer, paul.aiken, andrey.coy02}@uwimona.edu.jm</a:t>
            </a:r>
          </a:p>
        </p:txBody>
      </p:sp>
      <p:sp>
        <p:nvSpPr>
          <p:cNvPr id="7" name="AutoShape 1122"/>
          <p:cNvSpPr>
            <a:spLocks noChangeArrowheads="1"/>
          </p:cNvSpPr>
          <p:nvPr/>
        </p:nvSpPr>
        <p:spPr bwMode="auto">
          <a:xfrm>
            <a:off x="903818" y="3803793"/>
            <a:ext cx="14061672" cy="5022193"/>
          </a:xfrm>
          <a:prstGeom prst="roundRect">
            <a:avLst>
              <a:gd name="adj" fmla="val 6556"/>
            </a:avLst>
          </a:prstGeom>
          <a:solidFill>
            <a:schemeClr val="bg1"/>
          </a:solidFill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91428" tIns="45712" rIns="91428" bIns="45712" anchor="ctr">
            <a:prstTxWarp prst="textNoShape">
              <a:avLst/>
            </a:prstTxWarp>
          </a:bodyPr>
          <a:lstStyle/>
          <a:p>
            <a:pPr defTabSz="3761874"/>
            <a:endParaRPr lang="zh-CN" altLang="en-US" sz="3900" b="1" dirty="0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8" name="Text Box 1123"/>
          <p:cNvSpPr txBox="1">
            <a:spLocks noChangeArrowheads="1"/>
          </p:cNvSpPr>
          <p:nvPr/>
        </p:nvSpPr>
        <p:spPr bwMode="auto">
          <a:xfrm>
            <a:off x="3627437" y="3829156"/>
            <a:ext cx="7407508" cy="692481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  <a:effectLst/>
        </p:spPr>
        <p:txBody>
          <a:bodyPr wrap="square" lIns="91428" tIns="45712" rIns="91428" bIns="45712">
            <a:prstTxWarp prst="textNoShape">
              <a:avLst/>
            </a:prstTxWarp>
            <a:spAutoFit/>
          </a:bodyPr>
          <a:lstStyle/>
          <a:p>
            <a:pPr algn="ctr" defTabSz="3761874"/>
            <a:r>
              <a:rPr lang="en-US" altLang="zh-CN" sz="3900" b="1" dirty="0">
                <a:solidFill>
                  <a:schemeClr val="bg1"/>
                </a:solidFill>
                <a:latin typeface="Arial" pitchFamily="-65" charset="0"/>
                <a:ea typeface="宋体" pitchFamily="-65" charset="-122"/>
                <a:cs typeface="宋体" pitchFamily="-65" charset="-122"/>
              </a:rPr>
              <a:t>Introduction &amp; Motivation</a:t>
            </a:r>
            <a:endParaRPr lang="en-US" altLang="zh-CN" sz="3900" b="1" dirty="0">
              <a:solidFill>
                <a:schemeClr val="bg1"/>
              </a:solidFill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9" name="Text Box 1135"/>
          <p:cNvSpPr txBox="1">
            <a:spLocks noChangeArrowheads="1"/>
          </p:cNvSpPr>
          <p:nvPr/>
        </p:nvSpPr>
        <p:spPr bwMode="auto">
          <a:xfrm>
            <a:off x="1190114" y="4720332"/>
            <a:ext cx="13775374" cy="36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2" rIns="91428" bIns="45712">
            <a:prstTxWarp prst="textNoShape">
              <a:avLst/>
            </a:prstTxWarp>
            <a:spAutoFit/>
          </a:bodyPr>
          <a:lstStyle/>
          <a:p>
            <a:pPr marL="304761" indent="-304761">
              <a:spcBef>
                <a:spcPct val="0"/>
              </a:spcBef>
              <a:buFontTx/>
              <a:buChar char="•"/>
            </a:pPr>
            <a:r>
              <a:rPr lang="en-US" sz="29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Why are you doing this project? </a:t>
            </a:r>
          </a:p>
          <a:p>
            <a:pPr marL="742852" lvl="2" indent="-285713">
              <a:spcBef>
                <a:spcPct val="0"/>
              </a:spcBef>
              <a:buFontTx/>
              <a:buChar char="•"/>
            </a:pPr>
            <a:r>
              <a:rPr lang="en-US" sz="29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What’s the big picture?</a:t>
            </a:r>
          </a:p>
          <a:p>
            <a:pPr marL="304761" indent="-304761">
              <a:spcBef>
                <a:spcPct val="0"/>
              </a:spcBef>
              <a:buFontTx/>
              <a:buChar char="•"/>
            </a:pPr>
            <a:r>
              <a:rPr lang="en-US" sz="29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What’s the current state-of-the-art?</a:t>
            </a:r>
          </a:p>
          <a:p>
            <a:pPr marL="304761" indent="-304761">
              <a:spcBef>
                <a:spcPct val="0"/>
              </a:spcBef>
              <a:buFontTx/>
              <a:buChar char="•"/>
            </a:pPr>
            <a:r>
              <a:rPr lang="en-US" sz="29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Why is your work an improvement?</a:t>
            </a:r>
          </a:p>
          <a:p>
            <a:pPr marL="304761" indent="-304761">
              <a:spcBef>
                <a:spcPct val="0"/>
              </a:spcBef>
              <a:buFontTx/>
              <a:buChar char="•"/>
            </a:pPr>
            <a:r>
              <a:rPr lang="en-US" sz="29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People need to understand this about your project: Who, what, why, how?</a:t>
            </a:r>
          </a:p>
          <a:p>
            <a:pPr marL="742852" lvl="1" indent="-285713">
              <a:spcBef>
                <a:spcPct val="0"/>
              </a:spcBef>
              <a:buFontTx/>
              <a:buChar char="•"/>
            </a:pPr>
            <a:r>
              <a:rPr lang="en-US" sz="29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The title section is the “who.”</a:t>
            </a:r>
          </a:p>
          <a:p>
            <a:pPr marL="742852" lvl="1" indent="-285713">
              <a:spcBef>
                <a:spcPct val="0"/>
              </a:spcBef>
              <a:buFontTx/>
              <a:buChar char="•"/>
            </a:pPr>
            <a:r>
              <a:rPr lang="en-US" sz="29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This section is the “what” and “why.” </a:t>
            </a:r>
          </a:p>
          <a:p>
            <a:pPr marL="304761" indent="-304761">
              <a:spcBef>
                <a:spcPct val="0"/>
              </a:spcBef>
              <a:buFontTx/>
              <a:buChar char="•"/>
            </a:pPr>
            <a:endParaRPr lang="en-US" sz="2900" b="1" dirty="0">
              <a:latin typeface="Arial" pitchFamily="-65" charset="0"/>
              <a:ea typeface="PMingLiU" pitchFamily="18" charset="-120"/>
              <a:cs typeface="PMingLiU" pitchFamily="18" charset="-12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3" y="563562"/>
            <a:ext cx="7429194" cy="2285904"/>
          </a:xfrm>
          <a:prstGeom prst="rect">
            <a:avLst/>
          </a:prstGeom>
        </p:spPr>
      </p:pic>
      <p:sp>
        <p:nvSpPr>
          <p:cNvPr id="16" name="AutoShape 1122"/>
          <p:cNvSpPr>
            <a:spLocks noChangeArrowheads="1"/>
          </p:cNvSpPr>
          <p:nvPr/>
        </p:nvSpPr>
        <p:spPr bwMode="auto">
          <a:xfrm>
            <a:off x="924836" y="8959714"/>
            <a:ext cx="14061672" cy="6463472"/>
          </a:xfrm>
          <a:prstGeom prst="roundRect">
            <a:avLst>
              <a:gd name="adj" fmla="val 6556"/>
            </a:avLst>
          </a:prstGeom>
          <a:solidFill>
            <a:schemeClr val="bg1"/>
          </a:solidFill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91428" tIns="45712" rIns="91428" bIns="45712" anchor="ctr">
            <a:prstTxWarp prst="textNoShape">
              <a:avLst/>
            </a:prstTxWarp>
          </a:bodyPr>
          <a:lstStyle/>
          <a:p>
            <a:pPr defTabSz="3761874"/>
            <a:endParaRPr lang="zh-CN" altLang="en-US" sz="3900" b="1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17" name="AutoShape 1122"/>
          <p:cNvSpPr>
            <a:spLocks noChangeArrowheads="1"/>
          </p:cNvSpPr>
          <p:nvPr/>
        </p:nvSpPr>
        <p:spPr bwMode="auto">
          <a:xfrm>
            <a:off x="924836" y="15556913"/>
            <a:ext cx="14061672" cy="5170779"/>
          </a:xfrm>
          <a:prstGeom prst="roundRect">
            <a:avLst>
              <a:gd name="adj" fmla="val 6556"/>
            </a:avLst>
          </a:prstGeom>
          <a:solidFill>
            <a:schemeClr val="bg1"/>
          </a:solidFill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91428" tIns="45712" rIns="91428" bIns="45712" anchor="ctr">
            <a:prstTxWarp prst="textNoShape">
              <a:avLst/>
            </a:prstTxWarp>
          </a:bodyPr>
          <a:lstStyle/>
          <a:p>
            <a:pPr defTabSz="3761874"/>
            <a:endParaRPr lang="zh-CN" altLang="en-US" sz="3900" b="1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18" name="AutoShape 1122"/>
          <p:cNvSpPr>
            <a:spLocks noChangeArrowheads="1"/>
          </p:cNvSpPr>
          <p:nvPr/>
        </p:nvSpPr>
        <p:spPr bwMode="auto">
          <a:xfrm>
            <a:off x="15217716" y="19197258"/>
            <a:ext cx="14061672" cy="1530433"/>
          </a:xfrm>
          <a:prstGeom prst="roundRect">
            <a:avLst>
              <a:gd name="adj" fmla="val 10260"/>
            </a:avLst>
          </a:prstGeom>
          <a:solidFill>
            <a:schemeClr val="bg1"/>
          </a:solidFill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91428" tIns="45712" rIns="91428" bIns="45712" anchor="ctr">
            <a:prstTxWarp prst="textNoShape">
              <a:avLst/>
            </a:prstTxWarp>
          </a:bodyPr>
          <a:lstStyle/>
          <a:p>
            <a:pPr defTabSz="3761874"/>
            <a:endParaRPr lang="zh-CN" altLang="en-US" sz="3900" b="1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19" name="AutoShape 1122"/>
          <p:cNvSpPr>
            <a:spLocks noChangeArrowheads="1"/>
          </p:cNvSpPr>
          <p:nvPr/>
        </p:nvSpPr>
        <p:spPr bwMode="auto">
          <a:xfrm>
            <a:off x="15217716" y="14858559"/>
            <a:ext cx="14061672" cy="4160397"/>
          </a:xfrm>
          <a:prstGeom prst="roundRect">
            <a:avLst>
              <a:gd name="adj" fmla="val 8811"/>
            </a:avLst>
          </a:prstGeom>
          <a:solidFill>
            <a:schemeClr val="bg1"/>
          </a:solidFill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91428" tIns="45712" rIns="91428" bIns="45712" anchor="ctr">
            <a:prstTxWarp prst="textNoShape">
              <a:avLst/>
            </a:prstTxWarp>
          </a:bodyPr>
          <a:lstStyle/>
          <a:p>
            <a:pPr defTabSz="3761874"/>
            <a:endParaRPr lang="zh-CN" altLang="en-US" sz="3900" b="1"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20" name="Text Box 1123"/>
          <p:cNvSpPr txBox="1">
            <a:spLocks noChangeArrowheads="1"/>
          </p:cNvSpPr>
          <p:nvPr/>
        </p:nvSpPr>
        <p:spPr bwMode="auto">
          <a:xfrm>
            <a:off x="3627437" y="8999936"/>
            <a:ext cx="6776940" cy="784814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  <a:effectLst/>
        </p:spPr>
        <p:txBody>
          <a:bodyPr wrap="square" lIns="91428" tIns="45712" rIns="91428" bIns="45712">
            <a:prstTxWarp prst="textNoShape">
              <a:avLst/>
            </a:prstTxWarp>
            <a:spAutoFit/>
          </a:bodyPr>
          <a:lstStyle/>
          <a:p>
            <a:pPr algn="ctr" defTabSz="3761874"/>
            <a:r>
              <a:rPr lang="en-US" altLang="zh-CN" sz="4500" b="1" dirty="0">
                <a:solidFill>
                  <a:schemeClr val="bg1"/>
                </a:solidFill>
                <a:latin typeface="Arial" pitchFamily="-65" charset="0"/>
                <a:ea typeface="宋体" pitchFamily="-65" charset="-122"/>
                <a:cs typeface="宋体" pitchFamily="-65" charset="-122"/>
              </a:rPr>
              <a:t>Project Description</a:t>
            </a:r>
            <a:endParaRPr lang="en-US" altLang="zh-CN" sz="4500" b="1" dirty="0">
              <a:solidFill>
                <a:schemeClr val="bg1"/>
              </a:solidFill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21" name="Text Box 1123"/>
          <p:cNvSpPr txBox="1">
            <a:spLocks noChangeArrowheads="1"/>
          </p:cNvSpPr>
          <p:nvPr/>
        </p:nvSpPr>
        <p:spPr bwMode="auto">
          <a:xfrm>
            <a:off x="4161755" y="15631206"/>
            <a:ext cx="6305679" cy="784814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  <a:effectLst/>
        </p:spPr>
        <p:txBody>
          <a:bodyPr wrap="square" lIns="91428" tIns="45712" rIns="91428" bIns="45712">
            <a:prstTxWarp prst="textNoShape">
              <a:avLst/>
            </a:prstTxWarp>
            <a:spAutoFit/>
          </a:bodyPr>
          <a:lstStyle/>
          <a:p>
            <a:pPr algn="ctr" defTabSz="3761874"/>
            <a:r>
              <a:rPr lang="en-US" altLang="zh-CN" sz="4500" b="1" dirty="0">
                <a:solidFill>
                  <a:schemeClr val="bg1"/>
                </a:solidFill>
                <a:latin typeface="Arial" pitchFamily="-65" charset="0"/>
                <a:ea typeface="宋体" pitchFamily="-65" charset="-122"/>
                <a:cs typeface="宋体" pitchFamily="-65" charset="-122"/>
              </a:rPr>
              <a:t>Materials &amp; Methods</a:t>
            </a:r>
            <a:endParaRPr lang="en-US" altLang="zh-CN" sz="4500" b="1" dirty="0">
              <a:solidFill>
                <a:schemeClr val="bg1"/>
              </a:solidFill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22" name="Text Box 1123"/>
          <p:cNvSpPr txBox="1">
            <a:spLocks noChangeArrowheads="1"/>
          </p:cNvSpPr>
          <p:nvPr/>
        </p:nvSpPr>
        <p:spPr bwMode="auto">
          <a:xfrm>
            <a:off x="18867435" y="3803793"/>
            <a:ext cx="6292237" cy="784814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  <a:effectLst/>
        </p:spPr>
        <p:txBody>
          <a:bodyPr wrap="square" lIns="91428" tIns="45712" rIns="91428" bIns="45712">
            <a:prstTxWarp prst="textNoShape">
              <a:avLst/>
            </a:prstTxWarp>
            <a:spAutoFit/>
          </a:bodyPr>
          <a:lstStyle/>
          <a:p>
            <a:pPr algn="ctr" defTabSz="3761874"/>
            <a:r>
              <a:rPr lang="en-US" altLang="zh-CN" sz="4500" b="1" dirty="0">
                <a:solidFill>
                  <a:schemeClr val="bg1"/>
                </a:solidFill>
                <a:latin typeface="Arial" pitchFamily="-65" charset="0"/>
                <a:ea typeface="宋体" pitchFamily="-65" charset="-122"/>
                <a:cs typeface="宋体" pitchFamily="-65" charset="-122"/>
              </a:rPr>
              <a:t>Results &amp; Analysis</a:t>
            </a:r>
            <a:endParaRPr lang="en-US" altLang="zh-CN" sz="4500" b="1" dirty="0">
              <a:solidFill>
                <a:schemeClr val="bg1"/>
              </a:solidFill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23" name="Text Box 1123"/>
          <p:cNvSpPr txBox="1">
            <a:spLocks noChangeArrowheads="1"/>
          </p:cNvSpPr>
          <p:nvPr/>
        </p:nvSpPr>
        <p:spPr bwMode="auto">
          <a:xfrm>
            <a:off x="20745695" y="14912192"/>
            <a:ext cx="4413978" cy="784814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  <a:effectLst/>
        </p:spPr>
        <p:txBody>
          <a:bodyPr wrap="square" lIns="91428" tIns="45712" rIns="91428" bIns="45712">
            <a:prstTxWarp prst="textNoShape">
              <a:avLst/>
            </a:prstTxWarp>
            <a:spAutoFit/>
          </a:bodyPr>
          <a:lstStyle/>
          <a:p>
            <a:pPr algn="ctr" defTabSz="3761874"/>
            <a:r>
              <a:rPr lang="en-US" altLang="zh-CN" sz="4500" b="1" dirty="0">
                <a:solidFill>
                  <a:schemeClr val="bg1"/>
                </a:solidFill>
                <a:latin typeface="Arial" pitchFamily="-65" charset="0"/>
                <a:ea typeface="宋体" pitchFamily="-65" charset="-122"/>
                <a:cs typeface="宋体" pitchFamily="-65" charset="-122"/>
              </a:rPr>
              <a:t>Conclusion</a:t>
            </a:r>
            <a:endParaRPr lang="en-US" altLang="zh-CN" sz="4500" b="1" dirty="0">
              <a:solidFill>
                <a:schemeClr val="bg1"/>
              </a:solidFill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24" name="Text Box 1123"/>
          <p:cNvSpPr txBox="1">
            <a:spLocks noChangeArrowheads="1"/>
          </p:cNvSpPr>
          <p:nvPr/>
        </p:nvSpPr>
        <p:spPr bwMode="auto">
          <a:xfrm>
            <a:off x="19799842" y="19250891"/>
            <a:ext cx="7754394" cy="784814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  <a:effectLst/>
        </p:spPr>
        <p:txBody>
          <a:bodyPr wrap="square" lIns="91428" tIns="45712" rIns="91428" bIns="45712">
            <a:prstTxWarp prst="textNoShape">
              <a:avLst/>
            </a:prstTxWarp>
            <a:spAutoFit/>
          </a:bodyPr>
          <a:lstStyle/>
          <a:p>
            <a:pPr algn="ctr" defTabSz="3761874"/>
            <a:r>
              <a:rPr lang="en-US" altLang="zh-CN" sz="4500" b="1" dirty="0">
                <a:solidFill>
                  <a:schemeClr val="bg1"/>
                </a:solidFill>
                <a:latin typeface="Arial" pitchFamily="-65" charset="0"/>
                <a:ea typeface="宋体" pitchFamily="-65" charset="-122"/>
                <a:cs typeface="宋体" pitchFamily="-65" charset="-122"/>
              </a:rPr>
              <a:t>Acknowledgements</a:t>
            </a:r>
            <a:endParaRPr lang="en-US" altLang="zh-CN" sz="4500" b="1" dirty="0">
              <a:solidFill>
                <a:schemeClr val="bg1"/>
              </a:solidFill>
              <a:latin typeface="Arial" pitchFamily="-65" charset="0"/>
              <a:ea typeface="宋体" pitchFamily="-65" charset="-122"/>
              <a:cs typeface="宋体" pitchFamily="-65" charset="-122"/>
            </a:endParaRPr>
          </a:p>
        </p:txBody>
      </p:sp>
      <p:sp>
        <p:nvSpPr>
          <p:cNvPr id="25" name="Text Box 1135"/>
          <p:cNvSpPr txBox="1">
            <a:spLocks noChangeArrowheads="1"/>
          </p:cNvSpPr>
          <p:nvPr/>
        </p:nvSpPr>
        <p:spPr bwMode="auto">
          <a:xfrm>
            <a:off x="15384473" y="19969903"/>
            <a:ext cx="14378349" cy="538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2" rIns="91428" bIns="45712">
            <a:prstTxWarp prst="textNoShape">
              <a:avLst/>
            </a:prstTxWarp>
            <a:spAutoFit/>
          </a:bodyPr>
          <a:lstStyle/>
          <a:p>
            <a:pPr marL="304761" indent="-304761">
              <a:spcBef>
                <a:spcPct val="0"/>
              </a:spcBef>
              <a:buFontTx/>
              <a:buChar char="•"/>
            </a:pPr>
            <a:r>
              <a:rPr lang="en-US" sz="29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Mentors, funding, other resources</a:t>
            </a:r>
          </a:p>
        </p:txBody>
      </p:sp>
      <p:sp>
        <p:nvSpPr>
          <p:cNvPr id="46" name="Text Box 1135"/>
          <p:cNvSpPr txBox="1">
            <a:spLocks noChangeArrowheads="1"/>
          </p:cNvSpPr>
          <p:nvPr/>
        </p:nvSpPr>
        <p:spPr bwMode="auto">
          <a:xfrm>
            <a:off x="1112840" y="10303769"/>
            <a:ext cx="13775374" cy="143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2" rIns="91428" bIns="45712">
            <a:prstTxWarp prst="textNoShape">
              <a:avLst/>
            </a:prstTxWarp>
            <a:spAutoFit/>
          </a:bodyPr>
          <a:lstStyle/>
          <a:p>
            <a:pPr marL="304761" indent="-304761">
              <a:spcBef>
                <a:spcPct val="0"/>
              </a:spcBef>
              <a:buFontTx/>
              <a:buChar char="•"/>
            </a:pPr>
            <a:r>
              <a:rPr lang="en-US" sz="29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Describe your project so that people know what you are doing. </a:t>
            </a:r>
          </a:p>
          <a:p>
            <a:pPr marL="741264" lvl="1" indent="-268253">
              <a:spcBef>
                <a:spcPct val="0"/>
              </a:spcBef>
              <a:buFontTx/>
              <a:buChar char="•"/>
            </a:pPr>
            <a:r>
              <a:rPr lang="en-US" sz="29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This is a continuation of the answer to the “what” question.</a:t>
            </a:r>
          </a:p>
          <a:p>
            <a:pPr marL="741264" lvl="1" indent="-268253">
              <a:spcBef>
                <a:spcPct val="0"/>
              </a:spcBef>
              <a:buFontTx/>
              <a:buChar char="•"/>
            </a:pPr>
            <a:r>
              <a:rPr lang="en-US" sz="29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You will also start to talk about “how” in this section.</a:t>
            </a:r>
          </a:p>
        </p:txBody>
      </p:sp>
      <p:sp>
        <p:nvSpPr>
          <p:cNvPr id="170" name="Text Box 1135"/>
          <p:cNvSpPr txBox="1">
            <a:spLocks noChangeArrowheads="1"/>
          </p:cNvSpPr>
          <p:nvPr/>
        </p:nvSpPr>
        <p:spPr bwMode="auto">
          <a:xfrm>
            <a:off x="15448923" y="15763858"/>
            <a:ext cx="13775374" cy="98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2" rIns="91428" bIns="45712">
            <a:prstTxWarp prst="textNoShape">
              <a:avLst/>
            </a:prstTxWarp>
            <a:spAutoFit/>
          </a:bodyPr>
          <a:lstStyle/>
          <a:p>
            <a:pPr marL="304761" indent="-304761">
              <a:spcBef>
                <a:spcPct val="0"/>
              </a:spcBef>
              <a:buFontTx/>
              <a:buChar char="•"/>
            </a:pPr>
            <a:r>
              <a:rPr lang="en-US" sz="29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Sum up your key results</a:t>
            </a:r>
          </a:p>
          <a:p>
            <a:pPr marL="304761" indent="-304761">
              <a:spcBef>
                <a:spcPct val="0"/>
              </a:spcBef>
              <a:buFontTx/>
              <a:buChar char="•"/>
            </a:pPr>
            <a:r>
              <a:rPr lang="en-US" sz="29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Can also mention future work</a:t>
            </a:r>
          </a:p>
        </p:txBody>
      </p:sp>
      <p:sp>
        <p:nvSpPr>
          <p:cNvPr id="131" name="Text Box 1135"/>
          <p:cNvSpPr txBox="1">
            <a:spLocks noChangeArrowheads="1"/>
          </p:cNvSpPr>
          <p:nvPr/>
        </p:nvSpPr>
        <p:spPr bwMode="auto">
          <a:xfrm>
            <a:off x="1092986" y="16578481"/>
            <a:ext cx="13775374" cy="1877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2" rIns="91428" bIns="45712">
            <a:prstTxWarp prst="textNoShape">
              <a:avLst/>
            </a:prstTxWarp>
            <a:spAutoFit/>
          </a:bodyPr>
          <a:lstStyle/>
          <a:p>
            <a:pPr marL="304761" indent="-304761">
              <a:spcBef>
                <a:spcPct val="0"/>
              </a:spcBef>
              <a:buFontTx/>
              <a:buChar char="•"/>
            </a:pPr>
            <a:r>
              <a:rPr lang="en-US" sz="29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Describe the materials, supplies, equipment, etc. that you are using</a:t>
            </a:r>
          </a:p>
          <a:p>
            <a:pPr marL="304761" indent="-304761">
              <a:spcBef>
                <a:spcPct val="0"/>
              </a:spcBef>
              <a:buFontTx/>
              <a:buChar char="•"/>
            </a:pPr>
            <a:r>
              <a:rPr lang="en-US" sz="29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Describe what you are doing (your procedures)</a:t>
            </a:r>
          </a:p>
          <a:p>
            <a:pPr marL="304761" indent="-304761">
              <a:spcBef>
                <a:spcPct val="0"/>
              </a:spcBef>
              <a:buFontTx/>
              <a:buChar char="•"/>
            </a:pPr>
            <a:r>
              <a:rPr lang="en-US" sz="2900" b="1" dirty="0">
                <a:latin typeface="Arial" pitchFamily="-65" charset="0"/>
                <a:ea typeface="PMingLiU" pitchFamily="18" charset="-120"/>
                <a:cs typeface="PMingLiU" pitchFamily="18" charset="-120"/>
              </a:rPr>
              <a:t>More details on the “how” answer will go here.</a:t>
            </a:r>
          </a:p>
          <a:p>
            <a:pPr marL="741264" indent="-284124">
              <a:spcBef>
                <a:spcPct val="0"/>
              </a:spcBef>
              <a:buFontTx/>
              <a:buChar char="•"/>
            </a:pPr>
            <a:endParaRPr lang="en-US" sz="2900" b="1" dirty="0">
              <a:latin typeface="Arial" pitchFamily="-65" charset="0"/>
              <a:ea typeface="PMingLiU" pitchFamily="18" charset="-120"/>
              <a:cs typeface="PMingLiU" pitchFamily="18" charset="-12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51038" y="12123639"/>
            <a:ext cx="11602455" cy="2308308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r>
              <a:rPr lang="en-US" sz="4800" dirty="0"/>
              <a:t>Remember, you’re using the poster to explain your project to people who are interested. Figures and diagrams will help you to explain.</a:t>
            </a:r>
            <a:endParaRPr lang="en-US" sz="4800" dirty="0"/>
          </a:p>
        </p:txBody>
      </p:sp>
      <p:sp>
        <p:nvSpPr>
          <p:cNvPr id="28" name="TextBox 27"/>
          <p:cNvSpPr txBox="1"/>
          <p:nvPr/>
        </p:nvSpPr>
        <p:spPr>
          <a:xfrm>
            <a:off x="2585330" y="7845319"/>
            <a:ext cx="11602455" cy="93870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r>
              <a:rPr lang="en-US" sz="5500" dirty="0"/>
              <a:t>Text should be 20-pt. or larger</a:t>
            </a:r>
            <a:endParaRPr lang="en-US" sz="5500" dirty="0"/>
          </a:p>
        </p:txBody>
      </p:sp>
      <p:sp>
        <p:nvSpPr>
          <p:cNvPr id="29" name="TextBox 28"/>
          <p:cNvSpPr txBox="1"/>
          <p:nvPr/>
        </p:nvSpPr>
        <p:spPr>
          <a:xfrm>
            <a:off x="1190114" y="18049616"/>
            <a:ext cx="13678250" cy="1892810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r>
              <a:rPr lang="en-US" sz="3900" dirty="0"/>
              <a:t>There should be enough text that someone can understand what you are doing, even if you’re not there to explain. However, you’re not writing a paper, so be careful not to have too much text.</a:t>
            </a:r>
            <a:endParaRPr lang="en-US" sz="3900" dirty="0"/>
          </a:p>
        </p:txBody>
      </p:sp>
      <p:pic>
        <p:nvPicPr>
          <p:cNvPr id="30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39237" y="870098"/>
            <a:ext cx="7414466" cy="1626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1104</TotalTime>
  <Words>303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</dc:creator>
  <cp:lastModifiedBy>Lindon</cp:lastModifiedBy>
  <cp:revision>45</cp:revision>
  <dcterms:created xsi:type="dcterms:W3CDTF">2010-07-07T08:15:34Z</dcterms:created>
  <dcterms:modified xsi:type="dcterms:W3CDTF">2015-03-05T13:24:18Z</dcterms:modified>
</cp:coreProperties>
</file>